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16" r:id="rId1"/>
  </p:sldMasterIdLst>
  <p:notesMasterIdLst>
    <p:notesMasterId r:id="rId32"/>
  </p:notesMasterIdLst>
  <p:sldIdLst>
    <p:sldId id="256" r:id="rId2"/>
    <p:sldId id="297" r:id="rId3"/>
    <p:sldId id="257" r:id="rId4"/>
    <p:sldId id="276" r:id="rId5"/>
    <p:sldId id="281" r:id="rId6"/>
    <p:sldId id="288" r:id="rId7"/>
    <p:sldId id="290" r:id="rId8"/>
    <p:sldId id="258" r:id="rId9"/>
    <p:sldId id="260" r:id="rId10"/>
    <p:sldId id="267" r:id="rId11"/>
    <p:sldId id="273" r:id="rId12"/>
    <p:sldId id="299" r:id="rId13"/>
    <p:sldId id="264" r:id="rId14"/>
    <p:sldId id="277" r:id="rId15"/>
    <p:sldId id="292" r:id="rId16"/>
    <p:sldId id="293" r:id="rId17"/>
    <p:sldId id="265" r:id="rId18"/>
    <p:sldId id="275" r:id="rId19"/>
    <p:sldId id="268" r:id="rId20"/>
    <p:sldId id="271" r:id="rId21"/>
    <p:sldId id="263" r:id="rId22"/>
    <p:sldId id="278" r:id="rId23"/>
    <p:sldId id="285" r:id="rId24"/>
    <p:sldId id="296" r:id="rId25"/>
    <p:sldId id="303" r:id="rId26"/>
    <p:sldId id="302" r:id="rId27"/>
    <p:sldId id="300" r:id="rId28"/>
    <p:sldId id="295" r:id="rId29"/>
    <p:sldId id="270" r:id="rId30"/>
    <p:sldId id="294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9682C9"/>
    <a:srgbClr val="7F6EA9"/>
    <a:srgbClr val="F6F6F6"/>
    <a:srgbClr val="949EE4"/>
    <a:srgbClr val="5759BA"/>
    <a:srgbClr val="7880B8"/>
    <a:srgbClr val="6B71B9"/>
    <a:srgbClr val="E36946"/>
    <a:srgbClr val="90BE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81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outlineViewPr>
    <p:cViewPr>
      <p:scale>
        <a:sx n="33" d="100"/>
        <a:sy n="33" d="100"/>
      </p:scale>
      <p:origin x="0" y="-14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tiff>
</file>

<file path=ppt/media/image10.png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F6A0A-9DFD-2143-A386-0BE59CDCD54B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2E28F-751A-9246-9E32-14A4FE52E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2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47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39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4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1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40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0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96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3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1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41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67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8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0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3.tiff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jlyttle.shinyapps.io/data-set-gapminder/" TargetMode="External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5.tiff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6.jpeg"/><Relationship Id="rId4" Type="http://schemas.openxmlformats.org/officeDocument/2006/relationships/image" Target="../media/image5.tiff"/><Relationship Id="rId9" Type="http://schemas.openxmlformats.org/officeDocument/2006/relationships/image" Target="../media/image24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5.tiff"/><Relationship Id="rId7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rstudio.cloud/project/398318" TargetMode="Externa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ltair-viz.github.io/user_guide/interactions.html#conditions-making-the-chart-respond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vega.github.io/vega-lite/examples/interactive_overview_detail.htm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DD4-A529-224D-B842-7EECC558E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D9BFB-C6E1-F14E-839E-EE6EC831A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</p:txBody>
      </p:sp>
    </p:spTree>
    <p:extLst>
      <p:ext uri="{BB962C8B-B14F-4D97-AF65-F5344CB8AC3E}">
        <p14:creationId xmlns:p14="http://schemas.microsoft.com/office/powerpoint/2010/main" val="393236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7FCB8F0-E553-9E4D-991D-CC18AB9E0FF2}"/>
              </a:ext>
            </a:extLst>
          </p:cNvPr>
          <p:cNvGrpSpPr/>
          <p:nvPr/>
        </p:nvGrpSpPr>
        <p:grpSpPr>
          <a:xfrm>
            <a:off x="73152" y="3200400"/>
            <a:ext cx="6549425" cy="1589175"/>
            <a:chOff x="239075" y="3111058"/>
            <a:chExt cx="654942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40474" y="3111059"/>
              <a:ext cx="16466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360959" y="3111058"/>
              <a:ext cx="34275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transform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239075" y="3776903"/>
              <a:ext cx="32480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encoding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360959" y="3776903"/>
              <a:ext cx="18758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mark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333FCD03-5646-D14C-B12C-659C9A7B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0EAF464-B68E-DA44-9845-6AB1D76E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</p:spTree>
    <p:extLst>
      <p:ext uri="{BB962C8B-B14F-4D97-AF65-F5344CB8AC3E}">
        <p14:creationId xmlns:p14="http://schemas.microsoft.com/office/powerpoint/2010/main" val="19425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F2F892-EF12-6D4E-BCBF-BD6094DC138D}"/>
              </a:ext>
            </a:extLst>
          </p:cNvPr>
          <p:cNvSpPr txBox="1"/>
          <p:nvPr/>
        </p:nvSpPr>
        <p:spPr>
          <a:xfrm>
            <a:off x="508906" y="1696210"/>
            <a:ext cx="6396391" cy="4360843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"data"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"values"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600" i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0.1, …}, …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]},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"encoding"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"x"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"y"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"color"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FF6C61-FAC7-C641-AEDA-06E74ABB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D405D-9097-7C49-8BD9-F2DDE9C8D18E}"/>
              </a:ext>
            </a:extLst>
          </p:cNvPr>
          <p:cNvSpPr txBox="1"/>
          <p:nvPr/>
        </p:nvSpPr>
        <p:spPr>
          <a:xfrm>
            <a:off x="9129363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📊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E17FA-4BFD-134D-8A01-2E3044328BA2}"/>
              </a:ext>
            </a:extLst>
          </p:cNvPr>
          <p:cNvSpPr txBox="1"/>
          <p:nvPr/>
        </p:nvSpPr>
        <p:spPr>
          <a:xfrm>
            <a:off x="10411524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2EF15-B9EA-8443-8532-80536FB4B3C5}"/>
              </a:ext>
            </a:extLst>
          </p:cNvPr>
          <p:cNvSpPr txBox="1"/>
          <p:nvPr/>
        </p:nvSpPr>
        <p:spPr>
          <a:xfrm>
            <a:off x="73246" y="2799712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💡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52C321-3E46-9D4F-B4BE-B7559B8F9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398" y="2953658"/>
            <a:ext cx="1026297" cy="102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036094-A1BC-2B43-950E-3F9C841AA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067" y="2337059"/>
            <a:ext cx="1026296" cy="10262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61C461-A142-2043-A10F-578F13B2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235" y="3603819"/>
            <a:ext cx="1024128" cy="10241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5DE4F8-45E3-8245-A831-3E1C01E9D085}"/>
              </a:ext>
            </a:extLst>
          </p:cNvPr>
          <p:cNvSpPr txBox="1"/>
          <p:nvPr/>
        </p:nvSpPr>
        <p:spPr>
          <a:xfrm>
            <a:off x="9358584" y="2134572"/>
            <a:ext cx="2135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DD43B9-7E00-4949-A26B-DE13C2FDDF98}"/>
              </a:ext>
            </a:extLst>
          </p:cNvPr>
          <p:cNvSpPr txBox="1"/>
          <p:nvPr/>
        </p:nvSpPr>
        <p:spPr>
          <a:xfrm>
            <a:off x="5666556" y="2647916"/>
            <a:ext cx="1681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9CC79C-09E5-6442-89D8-8FF5AF31ED3E}"/>
              </a:ext>
            </a:extLst>
          </p:cNvPr>
          <p:cNvSpPr txBox="1"/>
          <p:nvPr/>
        </p:nvSpPr>
        <p:spPr>
          <a:xfrm>
            <a:off x="1479793" y="2644350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8D80DC-4C7F-804E-8166-0EA623C81F2B}"/>
              </a:ext>
            </a:extLst>
          </p:cNvPr>
          <p:cNvSpPr txBox="1"/>
          <p:nvPr/>
        </p:nvSpPr>
        <p:spPr>
          <a:xfrm>
            <a:off x="3251904" y="4009131"/>
            <a:ext cx="286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Specification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3DF03701-DA5C-CD4C-8E3C-6F906E7DD44A}"/>
              </a:ext>
            </a:extLst>
          </p:cNvPr>
          <p:cNvSpPr/>
          <p:nvPr/>
        </p:nvSpPr>
        <p:spPr>
          <a:xfrm>
            <a:off x="5285189" y="3219533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5BEB94E-5748-C646-9F22-8FC46E1B08EB}"/>
              </a:ext>
            </a:extLst>
          </p:cNvPr>
          <p:cNvSpPr/>
          <p:nvPr/>
        </p:nvSpPr>
        <p:spPr>
          <a:xfrm>
            <a:off x="1355360" y="3220164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00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838200" y="2769212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2207115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838200" y="3844480"/>
            <a:ext cx="914400" cy="914400"/>
          </a:xfrm>
          <a:prstGeom prst="ellipse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8CBDCD7-E5FE-EC42-BA61-429AC7D65D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18882" y="877030"/>
            <a:ext cx="1750158" cy="301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ED715C-FF75-1346-A568-C4DB001D5A77}"/>
              </a:ext>
            </a:extLst>
          </p:cNvPr>
          <p:cNvSpPr txBox="1"/>
          <p:nvPr/>
        </p:nvSpPr>
        <p:spPr>
          <a:xfrm>
            <a:off x="5017292" y="1884718"/>
            <a:ext cx="7030546" cy="326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renders Vega(-Lite) specifications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provides access to interactivity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intended as low-level package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render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other packages to compose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52216-9957-4D47-BE09-D431421188C5}"/>
              </a:ext>
            </a:extLst>
          </p:cNvPr>
          <p:cNvSpPr/>
          <p:nvPr/>
        </p:nvSpPr>
        <p:spPr>
          <a:xfrm>
            <a:off x="838200" y="6163250"/>
            <a:ext cx="6811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1E3438A-5700-EC45-9110-390ED4A7D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9446" y="874197"/>
            <a:ext cx="1267359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1742FA-7B09-6948-8A41-395A473EFDDC}"/>
              </a:ext>
            </a:extLst>
          </p:cNvPr>
          <p:cNvSpPr txBox="1"/>
          <p:nvPr/>
        </p:nvSpPr>
        <p:spPr>
          <a:xfrm>
            <a:off x="575521" y="1829304"/>
            <a:ext cx="6202653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data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mark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encoding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x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y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color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D2714A-323D-764F-8EC6-A7582377FF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232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6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7C6A88-6648-1B41-B03F-9018788754B2}"/>
              </a:ext>
            </a:extLst>
          </p:cNvPr>
          <p:cNvSpPr/>
          <p:nvPr/>
        </p:nvSpPr>
        <p:spPr>
          <a:xfrm>
            <a:off x="204537" y="1576137"/>
            <a:ext cx="5534526" cy="5185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75E06-8AE8-EB46-A0C6-EDFA4A794403}"/>
              </a:ext>
            </a:extLst>
          </p:cNvPr>
          <p:cNvSpPr txBox="1"/>
          <p:nvPr/>
        </p:nvSpPr>
        <p:spPr>
          <a:xfrm>
            <a:off x="449974" y="1864307"/>
            <a:ext cx="510861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Interactivity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 gives access (via JS) to its: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data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signals (reactive variables)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events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gives access via Shiny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Shiny app by </a:t>
            </a: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</a:p>
        </p:txBody>
      </p:sp>
    </p:spTree>
    <p:extLst>
      <p:ext uri="{BB962C8B-B14F-4D97-AF65-F5344CB8AC3E}">
        <p14:creationId xmlns:p14="http://schemas.microsoft.com/office/powerpoint/2010/main" val="3931986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2FBFAA-7F34-0A48-B1F2-263AF4709B4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580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25848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6141" y="3757752"/>
            <a:ext cx="914400" cy="914400"/>
          </a:xfrm>
          <a:prstGeom prst="ellipse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94B8A0-38F9-D44C-B344-63562B173E20}"/>
              </a:ext>
            </a:extLst>
          </p:cNvPr>
          <p:cNvSpPr txBox="1">
            <a:spLocks/>
          </p:cNvSpPr>
          <p:nvPr/>
        </p:nvSpPr>
        <p:spPr>
          <a:xfrm>
            <a:off x="1940013" y="1977080"/>
            <a:ext cx="2704176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57EC3CE-40C2-9D47-83DB-85166DA96E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03642" y="877032"/>
            <a:ext cx="1750158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2C3912-ABB5-C54A-BDF8-325E84E445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92493" y="877030"/>
            <a:ext cx="1971446" cy="3017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CB6F36-CE21-5048-A92F-2193D6BE90B4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5705F-08B3-AA42-AA8D-8051A707A371}"/>
              </a:ext>
            </a:extLst>
          </p:cNvPr>
          <p:cNvSpPr txBox="1"/>
          <p:nvPr/>
        </p:nvSpPr>
        <p:spPr>
          <a:xfrm>
            <a:off x="5017292" y="1884718"/>
            <a:ext cx="6748914" cy="380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wraps Python Altair (via reticulate)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Jake </a:t>
            </a:r>
            <a:r>
              <a:rPr lang="en-US" sz="28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VanderPlas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Brian Granger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covers entire Vega-Lite API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concise syntax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example-gallery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reproduces entire Altair gallery</a:t>
            </a:r>
          </a:p>
        </p:txBody>
      </p:sp>
    </p:spTree>
    <p:extLst>
      <p:ext uri="{BB962C8B-B14F-4D97-AF65-F5344CB8AC3E}">
        <p14:creationId xmlns:p14="http://schemas.microsoft.com/office/powerpoint/2010/main" val="157717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365125"/>
            <a:ext cx="4935583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28" y="569079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904" y="572333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2573380" y="572333"/>
            <a:ext cx="914400" cy="914400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0986A4-B7D8-D24F-8B8B-DC7E40E5D754}"/>
              </a:ext>
            </a:extLst>
          </p:cNvPr>
          <p:cNvSpPr txBox="1"/>
          <p:nvPr/>
        </p:nvSpPr>
        <p:spPr>
          <a:xfrm>
            <a:off x="551104" y="2144992"/>
            <a:ext cx="5276193" cy="3607891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mark_point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encode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color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properties(width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height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rgbClr val="EEAF3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5F77C3E-697A-2147-86A7-41FEC3DE8E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8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38200" y="1691640"/>
            <a:ext cx="914400" cy="914400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B2B924-01D2-B749-976C-FCA717746B09}"/>
              </a:ext>
            </a:extLst>
          </p:cNvPr>
          <p:cNvSpPr txBox="1"/>
          <p:nvPr/>
        </p:nvSpPr>
        <p:spPr>
          <a:xfrm>
            <a:off x="1940011" y="1975104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8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sz="28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1690DCA-17D7-764C-AE48-475C0F302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582478B-51D1-094D-BF0D-3C8D796EB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85" y="877030"/>
            <a:ext cx="1971446" cy="3017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78CE47-CA0A-7248-ADF3-1230001009BC}"/>
              </a:ext>
            </a:extLst>
          </p:cNvPr>
          <p:cNvSpPr/>
          <p:nvPr/>
        </p:nvSpPr>
        <p:spPr>
          <a:xfrm>
            <a:off x="838200" y="6163250"/>
            <a:ext cx="6471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vlbuildr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328B47-8132-414D-8532-D74234C0B12B}"/>
              </a:ext>
            </a:extLst>
          </p:cNvPr>
          <p:cNvSpPr txBox="1"/>
          <p:nvPr/>
        </p:nvSpPr>
        <p:spPr>
          <a:xfrm>
            <a:off x="5017292" y="1884718"/>
            <a:ext cx="6996908" cy="3424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 heavily inspired by 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(R)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builds API semi-automatically based on the Vega-Lite schema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inspired by Altair (Python), </a:t>
            </a:r>
            <a:b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</a:b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-lite-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(JS)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 Vega-Lite specs using %&gt;% </a:t>
            </a:r>
          </a:p>
        </p:txBody>
      </p:sp>
    </p:spTree>
    <p:extLst>
      <p:ext uri="{BB962C8B-B14F-4D97-AF65-F5344CB8AC3E}">
        <p14:creationId xmlns:p14="http://schemas.microsoft.com/office/powerpoint/2010/main" val="187902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FE9B-C12A-604D-B01B-96ECAD8C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E1B2F-FDC1-254F-B0C7-FFC37B571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Using Vega-Lite in the browser</a:t>
            </a: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Rendering Vega-Lite specifications as </a:t>
            </a:r>
            <a:r>
              <a:rPr lang="en-US" sz="32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Vega-Lite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238673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65125"/>
            <a:ext cx="5059879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22960" y="570706"/>
            <a:ext cx="914400" cy="914400"/>
          </a:xfrm>
          <a:prstGeom prst="ellipse">
            <a:avLst/>
          </a:prstGeom>
          <a:ln w="3810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7DBB07-1DF7-F64A-8EF2-154340611DC4}"/>
              </a:ext>
            </a:extLst>
          </p:cNvPr>
          <p:cNvSpPr txBox="1"/>
          <p:nvPr/>
        </p:nvSpPr>
        <p:spPr>
          <a:xfrm>
            <a:off x="731322" y="2321384"/>
            <a:ext cx="5059879" cy="3105924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vl_chart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vl_add_data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vl_mark_point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vl_encode_x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vl_encode_y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vl_encode_color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13B9BA0-3180-B848-AF9E-C02E7CDA1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610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00784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2724912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2689546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B579A80-441C-2944-A3B4-FF7BC38993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AC61805-6979-2B48-BBCE-DFDB104CA6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92047" y="877030"/>
            <a:ext cx="1971446" cy="3017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866973-3D61-354D-81F5-4C95ED382BDE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ggvega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417EB-9EE2-9D4B-8B24-FC9EB9C45723}"/>
              </a:ext>
            </a:extLst>
          </p:cNvPr>
          <p:cNvSpPr txBox="1"/>
          <p:nvPr/>
        </p:nvSpPr>
        <p:spPr>
          <a:xfrm>
            <a:off x="5017292" y="1884718"/>
            <a:ext cx="6949918" cy="4114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translate from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Vega-Lite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supported by Google Summer of Code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obvs. inspired by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plotly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Carson Sievert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 &amp; Vega-Lite are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declarative</a:t>
            </a:r>
          </a:p>
          <a:p>
            <a:pPr marL="914400" lvl="1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“what” not “how”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translates only the declarations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 &amp; deploy Vega-Lite templates</a:t>
            </a:r>
            <a:endParaRPr lang="en-US" sz="2800" b="1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396481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5707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586590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86590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9413788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B8832C-EADB-924B-BF1D-06A571A30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B055C2-8C30-5A49-B573-2159CDDC4DAB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DDBCFC-06B6-0B41-A9B4-7339C5DB7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05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80BA0C-877E-F249-B175-E4A086847A1D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CC08FB-C90A-094E-8F7A-93F236A7C7A8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D595BEE-D90F-FB4C-BC80-0CCABCF9E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DB6F6-5D07-DD45-8B4D-97DCDB3BEC0D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vl_encode_fill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7B05A8-132B-E04D-B483-17F87ADE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C39AF3-DB82-BA4B-8183-AB7B89715E90}"/>
              </a:ext>
            </a:extLst>
          </p:cNvPr>
          <p:cNvSpPr/>
          <p:nvPr/>
        </p:nvSpPr>
        <p:spPr>
          <a:xfrm>
            <a:off x="6096000" y="1434353"/>
            <a:ext cx="5880847" cy="4939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0811942-055D-D447-B1D1-3D7746FEDF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1350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43BAE3-6D02-4E4F-9380-D7BFA9D149F9}"/>
              </a:ext>
            </a:extLst>
          </p:cNvPr>
          <p:cNvSpPr/>
          <p:nvPr/>
        </p:nvSpPr>
        <p:spPr>
          <a:xfrm>
            <a:off x="0" y="1583909"/>
            <a:ext cx="6463862" cy="4908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F482E5-30DE-EE4E-A683-BB4967D09873}"/>
              </a:ext>
            </a:extLst>
          </p:cNvPr>
          <p:cNvSpPr txBox="1"/>
          <p:nvPr/>
        </p:nvSpPr>
        <p:spPr>
          <a:xfrm>
            <a:off x="328293" y="1691323"/>
            <a:ext cx="6012872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experiment: https://</a:t>
            </a:r>
            <a:r>
              <a:rPr lang="en-US" sz="1600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rstudio.cloud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/project/398318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i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experimental_function_to_operate_on_layer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vl_add_interval_selection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vl_condition_opacity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selection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do the same with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concatenate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vl_hconcat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546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684252-A123-254F-8A84-1252D7DBA33D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2108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D15857-DDFB-7E40-B6CE-8DD28C6AD2E6}"/>
              </a:ext>
            </a:extLst>
          </p:cNvPr>
          <p:cNvGrpSpPr/>
          <p:nvPr/>
        </p:nvGrpSpPr>
        <p:grpSpPr>
          <a:xfrm>
            <a:off x="73246" y="2134572"/>
            <a:ext cx="11754050" cy="2520890"/>
            <a:chOff x="73246" y="2134572"/>
            <a:chExt cx="11754050" cy="252089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BD405D-9097-7C49-8BD9-F2DDE9C8D18E}"/>
                </a:ext>
              </a:extLst>
            </p:cNvPr>
            <p:cNvSpPr txBox="1"/>
            <p:nvPr/>
          </p:nvSpPr>
          <p:spPr>
            <a:xfrm>
              <a:off x="9129363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📊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E17FA-4BFD-134D-8A01-2E3044328BA2}"/>
                </a:ext>
              </a:extLst>
            </p:cNvPr>
            <p:cNvSpPr txBox="1"/>
            <p:nvPr/>
          </p:nvSpPr>
          <p:spPr>
            <a:xfrm>
              <a:off x="10411524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👀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B2EF15-B9EA-8443-8532-80536FB4B3C5}"/>
                </a:ext>
              </a:extLst>
            </p:cNvPr>
            <p:cNvSpPr txBox="1"/>
            <p:nvPr/>
          </p:nvSpPr>
          <p:spPr>
            <a:xfrm>
              <a:off x="73246" y="2799712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💡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A52C321-3E46-9D4F-B4BE-B7559B8F9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F036094-A1BC-2B43-950E-3F9C841AA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061C461-A142-2043-A10F-578F13B24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5DE4F8-45E3-8245-A831-3E1C01E9D085}"/>
                </a:ext>
              </a:extLst>
            </p:cNvPr>
            <p:cNvSpPr txBox="1"/>
            <p:nvPr/>
          </p:nvSpPr>
          <p:spPr>
            <a:xfrm>
              <a:off x="9358584" y="2134572"/>
              <a:ext cx="21357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DD43B9-7E00-4949-A26B-DE13C2FDDF98}"/>
                </a:ext>
              </a:extLst>
            </p:cNvPr>
            <p:cNvSpPr txBox="1"/>
            <p:nvPr/>
          </p:nvSpPr>
          <p:spPr>
            <a:xfrm>
              <a:off x="5666556" y="2647916"/>
              <a:ext cx="16818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9CC79C-09E5-6442-89D8-8FF5AF31ED3E}"/>
                </a:ext>
              </a:extLst>
            </p:cNvPr>
            <p:cNvSpPr txBox="1"/>
            <p:nvPr/>
          </p:nvSpPr>
          <p:spPr>
            <a:xfrm>
              <a:off x="1479793" y="2644350"/>
              <a:ext cx="21948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8D80DC-4C7F-804E-8166-0EA623C81F2B}"/>
                </a:ext>
              </a:extLst>
            </p:cNvPr>
            <p:cNvSpPr txBox="1"/>
            <p:nvPr/>
          </p:nvSpPr>
          <p:spPr>
            <a:xfrm>
              <a:off x="3251904" y="4009131"/>
              <a:ext cx="28632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3DF03701-DA5C-CD4C-8E3C-6F906E7DD44A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75BEB94E-5748-C646-9F22-8FC46E1B08EB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066D39E-06A9-7D4E-B0F0-67C858A040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50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8C5D76-F470-AE44-8B9D-7AD4363A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5469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📚 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	-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JavaScript, rendered in the browser</a:t>
            </a:r>
          </a:p>
          <a:p>
            <a:pPr marL="457200" lvl="1" indent="0">
              <a:buNone/>
            </a:pP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-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provides interactive access to Vega-Lite charts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accent3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- </a:t>
            </a:r>
            <a:r>
              <a:rPr lang="en-US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88A3DB-E4ED-6B49-96F1-AEC8E76B9230}"/>
              </a:ext>
            </a:extLst>
          </p:cNvPr>
          <p:cNvGrpSpPr/>
          <p:nvPr/>
        </p:nvGrpSpPr>
        <p:grpSpPr>
          <a:xfrm>
            <a:off x="5735624" y="44833"/>
            <a:ext cx="6442066" cy="1301104"/>
            <a:chOff x="73246" y="2134572"/>
            <a:chExt cx="11804622" cy="25338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0E9811-1762-4248-B0DD-8FFDC6EA5D33}"/>
                </a:ext>
              </a:extLst>
            </p:cNvPr>
            <p:cNvSpPr txBox="1"/>
            <p:nvPr/>
          </p:nvSpPr>
          <p:spPr>
            <a:xfrm>
              <a:off x="9129363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📊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F9B8A-FEA8-0B40-B217-E3CD8A33A0FD}"/>
                </a:ext>
              </a:extLst>
            </p:cNvPr>
            <p:cNvSpPr txBox="1"/>
            <p:nvPr/>
          </p:nvSpPr>
          <p:spPr>
            <a:xfrm>
              <a:off x="10411524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👀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E17C05-06B2-8B4F-80C6-82900E3AA606}"/>
                </a:ext>
              </a:extLst>
            </p:cNvPr>
            <p:cNvSpPr txBox="1"/>
            <p:nvPr/>
          </p:nvSpPr>
          <p:spPr>
            <a:xfrm>
              <a:off x="73246" y="2799711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💡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0206A3-2290-354D-AF7F-F0A0CA99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ABFD076-7ABD-6A4A-958C-24A2FD618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B85F07D-D6FA-6A46-9484-09709836C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0CA0DA-F5EA-7A40-BBAD-9EBBFA0488E1}"/>
                </a:ext>
              </a:extLst>
            </p:cNvPr>
            <p:cNvSpPr txBox="1"/>
            <p:nvPr/>
          </p:nvSpPr>
          <p:spPr>
            <a:xfrm>
              <a:off x="9464241" y="2134572"/>
              <a:ext cx="192446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26C048-51C6-9748-BFD4-CBC037D0F957}"/>
                </a:ext>
              </a:extLst>
            </p:cNvPr>
            <p:cNvSpPr txBox="1"/>
            <p:nvPr/>
          </p:nvSpPr>
          <p:spPr>
            <a:xfrm>
              <a:off x="5727321" y="2647916"/>
              <a:ext cx="156034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A12A35-54F2-1F42-BEC4-6488E822DDF9}"/>
                </a:ext>
              </a:extLst>
            </p:cNvPr>
            <p:cNvSpPr txBox="1"/>
            <p:nvPr/>
          </p:nvSpPr>
          <p:spPr>
            <a:xfrm>
              <a:off x="1479794" y="2644350"/>
              <a:ext cx="1971575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ED15CA-A4DA-604B-858C-27D36156E301}"/>
                </a:ext>
              </a:extLst>
            </p:cNvPr>
            <p:cNvSpPr txBox="1"/>
            <p:nvPr/>
          </p:nvSpPr>
          <p:spPr>
            <a:xfrm>
              <a:off x="3365120" y="4009132"/>
              <a:ext cx="2514993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AE62EA54-E4F1-EF42-B2F7-F1270F160EEE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1DC07096-3BD6-1C48-B6AB-7042F9703B21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86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1750397" y="3783172"/>
            <a:ext cx="1126623" cy="91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1443" y="1991126"/>
            <a:ext cx="2598515" cy="45017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dirty="0">
              <a:solidFill>
                <a:schemeClr val="accent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r>
              <a:rPr lang="en-US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570" y="1991126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2" b="-22"/>
          <a:stretch/>
        </p:blipFill>
        <p:spPr>
          <a:xfrm>
            <a:off x="945570" y="3594837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40" t="19279" r="30060" b="40721"/>
          <a:stretch/>
        </p:blipFill>
        <p:spPr>
          <a:xfrm>
            <a:off x="974473" y="5112450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2280" y="1991126"/>
            <a:ext cx="914400" cy="914400"/>
          </a:xfrm>
          <a:prstGeom prst="ellipse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817EE03-9A27-5F48-983F-52C76C8031AD}"/>
              </a:ext>
            </a:extLst>
          </p:cNvPr>
          <p:cNvSpPr txBox="1">
            <a:spLocks/>
          </p:cNvSpPr>
          <p:nvPr/>
        </p:nvSpPr>
        <p:spPr>
          <a:xfrm>
            <a:off x="5960250" y="1991126"/>
            <a:ext cx="5449330" cy="39280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dirty="0">
                <a:solidFill>
                  <a:srgbClr val="E3694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A34450-5103-9C44-B65D-A4034C086B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2280" y="3594837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12C90-0D24-F946-8D46-6DFCB73CFF7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972280" y="5112450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46780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7823354" y="2184643"/>
            <a:ext cx="1126623" cy="9176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370" y="1569026"/>
            <a:ext cx="9413788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sz="24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Schneider Electric</a:t>
            </a:r>
            <a:r>
              <a:rPr lang="en-US" sz="2400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90BEC6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Livongo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Lee, Monash University</a:t>
            </a:r>
            <a:r>
              <a:rPr lang="en-US" sz="2400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sz="2400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sz="2400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sz="2400" dirty="0" err="1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Iowa State University</a:t>
            </a:r>
            <a:r>
              <a:rPr lang="en-US" sz="24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None/>
            </a:pPr>
            <a:endParaRPr lang="en-US" sz="2400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sz="24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Yang, George Washington University </a:t>
            </a:r>
            <a:r>
              <a:rPr lang="en-US" sz="2400" dirty="0">
                <a:solidFill>
                  <a:schemeClr val="accent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Hofmann, Iowa State University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56034"/>
            <a:ext cx="822960" cy="825889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8200" y="2269022"/>
            <a:ext cx="822960" cy="82296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40" t="19279" r="30060" b="40721"/>
          <a:stretch/>
        </p:blipFill>
        <p:spPr>
          <a:xfrm>
            <a:off x="838200" y="3179679"/>
            <a:ext cx="822960" cy="82296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4094300"/>
            <a:ext cx="822960" cy="82296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5013354"/>
            <a:ext cx="822960" cy="82296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E2B85F-EDE6-4944-9230-03FE64739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5927754"/>
            <a:ext cx="822960" cy="8229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8694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0" y="1893837"/>
            <a:ext cx="10838730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organization</a:t>
            </a: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https://github.com/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   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📌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packages with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pkgdown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sites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vegawidget.rbind.io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 (JS)</a:t>
            </a: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vega.github.io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-lite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 (Python)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solidFill>
                <a:schemeClr val="accent3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2834640" y="569078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4846320" y="56907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569078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480" y="569078"/>
            <a:ext cx="914400" cy="914400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C90880-A527-024B-9B1D-EB9CBB858DC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3377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1" y="1893837"/>
            <a:ext cx="7831006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What is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CRAN package to render Vega-Lite specs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GitHub organization with packages to help build and work with Vega-Lite specs in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69079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480" y="569079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320" y="569079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FDAD01-66D7-8C49-B49A-1D676696189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740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D4DB67-4E73-0E43-9995-521634654071}"/>
              </a:ext>
            </a:extLst>
          </p:cNvPr>
          <p:cNvSpPr txBox="1">
            <a:spLocks/>
          </p:cNvSpPr>
          <p:nvPr/>
        </p:nvSpPr>
        <p:spPr>
          <a:xfrm>
            <a:off x="934171" y="1893837"/>
            <a:ext cx="10134882" cy="474044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grammar-of-graphics, rendered in the browser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Built on Vega: Vega-Lite is more concise, but less expressive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Developed by Interactive Data Lab, U Washington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Foundation for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R package by Bob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Rudis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et al.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1A4BB-187F-5C41-8F0F-234383958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621392"/>
            <a:ext cx="1081171" cy="7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55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5CEAB13D-70B9-EE4D-AA41-D7B1F14137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482" y="1027906"/>
            <a:ext cx="10720558" cy="603031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E8B9011-9BDE-2B4D-A7FE-A439CF50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linked brushing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1C2E53-C91E-BD47-B944-E0EC3EE181C9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7389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UseR Overview Detail.mp4">
            <a:hlinkClick r:id="" action="ppaction://media"/>
            <a:extLst>
              <a:ext uri="{FF2B5EF4-FFF2-40B4-BE49-F238E27FC236}">
                <a16:creationId xmlns:a16="http://schemas.microsoft.com/office/drawing/2014/main" id="{8B863F0F-EA70-1148-A4D0-ECF3C1F803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960" y="1371600"/>
            <a:ext cx="9753600" cy="5486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112339-D30F-8240-B2B8-6063899E6BF5}"/>
              </a:ext>
            </a:extLst>
          </p:cNvPr>
          <p:cNvSpPr txBox="1">
            <a:spLocks/>
          </p:cNvSpPr>
          <p:nvPr/>
        </p:nvSpPr>
        <p:spPr>
          <a:xfrm>
            <a:off x="822960" y="365125"/>
            <a:ext cx="10515600" cy="1325563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overview and detail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404F8-360F-AA4D-B2BF-9A89D0F037B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5341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6DD213D-1A01-CC4D-90CE-7B4521475F34}"/>
              </a:ext>
            </a:extLst>
          </p:cNvPr>
          <p:cNvSpPr txBox="1">
            <a:spLocks/>
          </p:cNvSpPr>
          <p:nvPr/>
        </p:nvSpPr>
        <p:spPr>
          <a:xfrm>
            <a:off x="914400" y="3840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 as Food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3" y="38157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9C6005-74C7-C04B-879D-75D9A7F7DE91}"/>
              </a:ext>
            </a:extLst>
          </p:cNvPr>
          <p:cNvGrpSpPr/>
          <p:nvPr/>
        </p:nvGrpSpPr>
        <p:grpSpPr>
          <a:xfrm>
            <a:off x="1746504" y="3200400"/>
            <a:ext cx="3088545" cy="1589175"/>
            <a:chOff x="1609633" y="3111060"/>
            <a:chExt cx="308854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14817" y="3111061"/>
              <a:ext cx="13756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salt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064397" y="3111060"/>
              <a:ext cx="105670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fat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1609633" y="3776903"/>
              <a:ext cx="158088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acid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064397" y="3776905"/>
              <a:ext cx="1633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heat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93E8D7-B796-6441-9E34-7165FA37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596813"/>
            <a:ext cx="4572000" cy="323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4847A5-44A9-B143-BF74-430885F013BC}"/>
              </a:ext>
            </a:extLst>
          </p:cNvPr>
          <p:cNvSpPr txBox="1"/>
          <p:nvPr/>
        </p:nvSpPr>
        <p:spPr>
          <a:xfrm>
            <a:off x="7001929" y="6087979"/>
            <a:ext cx="306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art by Wendy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MacNaughton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7F754-BDF7-EB47-9DA4-B9F7CFC1B161}"/>
              </a:ext>
            </a:extLst>
          </p:cNvPr>
          <p:cNvSpPr txBox="1"/>
          <p:nvPr/>
        </p:nvSpPr>
        <p:spPr>
          <a:xfrm>
            <a:off x="2290966" y="6087979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Samin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Nosrat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0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81577"/>
            <a:ext cx="2950364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B8F7C0-4400-0D45-AAC4-2E12C93F3089}"/>
              </a:ext>
            </a:extLst>
          </p:cNvPr>
          <p:cNvGrpSpPr/>
          <p:nvPr/>
        </p:nvGrpSpPr>
        <p:grpSpPr>
          <a:xfrm>
            <a:off x="1682496" y="3200400"/>
            <a:ext cx="3575859" cy="1589175"/>
            <a:chOff x="1543909" y="3111060"/>
            <a:chExt cx="3575859" cy="15891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012272-9413-BC44-B4C4-F7EB2A31747B}"/>
                </a:ext>
              </a:extLst>
            </p:cNvPr>
            <p:cNvSpPr txBox="1"/>
            <p:nvPr/>
          </p:nvSpPr>
          <p:spPr>
            <a:xfrm>
              <a:off x="1543909" y="3111061"/>
              <a:ext cx="164660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14A610-BF5F-594C-AB86-CECC01508B14}"/>
                </a:ext>
              </a:extLst>
            </p:cNvPr>
            <p:cNvSpPr txBox="1"/>
            <p:nvPr/>
          </p:nvSpPr>
          <p:spPr>
            <a:xfrm>
              <a:off x="3064397" y="3111060"/>
              <a:ext cx="14414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stat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8930B4-80DA-9A44-9082-51C957715E45}"/>
                </a:ext>
              </a:extLst>
            </p:cNvPr>
            <p:cNvSpPr txBox="1"/>
            <p:nvPr/>
          </p:nvSpPr>
          <p:spPr>
            <a:xfrm>
              <a:off x="1838862" y="3776903"/>
              <a:ext cx="135165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 err="1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aes</a:t>
              </a:r>
              <a:endParaRPr lang="en-US" sz="5400" b="1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380F76-5A24-DD4B-A335-42A5935E4BF5}"/>
                </a:ext>
              </a:extLst>
            </p:cNvPr>
            <p:cNvSpPr txBox="1"/>
            <p:nvPr/>
          </p:nvSpPr>
          <p:spPr>
            <a:xfrm>
              <a:off x="3064397" y="3776905"/>
              <a:ext cx="20553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 err="1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geom</a:t>
              </a:r>
              <a:endParaRPr lang="en-US" sz="5400" b="1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94D9F6B-BC67-B540-B358-EA60E09BB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647" y="1917127"/>
            <a:ext cx="5258353" cy="42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1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7F7F7F"/>
      </a:dk1>
      <a:lt1>
        <a:srgbClr val="FFFFFF"/>
      </a:lt1>
      <a:dk2>
        <a:srgbClr val="44546A"/>
      </a:dk2>
      <a:lt2>
        <a:srgbClr val="F9F9F9"/>
      </a:lt2>
      <a:accent1>
        <a:srgbClr val="90BEC6"/>
      </a:accent1>
      <a:accent2>
        <a:srgbClr val="EEAF34"/>
      </a:accent2>
      <a:accent3>
        <a:srgbClr val="ACB358"/>
      </a:accent3>
      <a:accent4>
        <a:srgbClr val="E36946"/>
      </a:accent4>
      <a:accent5>
        <a:srgbClr val="9682C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27124</TotalTime>
  <Words>1025</Words>
  <Application>Microsoft Macintosh PowerPoint</Application>
  <PresentationFormat>Widescreen</PresentationFormat>
  <Paragraphs>315</Paragraphs>
  <Slides>30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Helvetica Neue</vt:lpstr>
      <vt:lpstr>Calibri Light</vt:lpstr>
      <vt:lpstr>Calibri</vt:lpstr>
      <vt:lpstr>Arial</vt:lpstr>
      <vt:lpstr>Consolas</vt:lpstr>
      <vt:lpstr>Office Theme</vt:lpstr>
      <vt:lpstr>vegawidget</vt:lpstr>
      <vt:lpstr>vegawidget</vt:lpstr>
      <vt:lpstr>vegawidget</vt:lpstr>
      <vt:lpstr>vegawidget</vt:lpstr>
      <vt:lpstr>Vega-Lite</vt:lpstr>
      <vt:lpstr>Vega-Lite: linked brushing    </vt:lpstr>
      <vt:lpstr>PowerPoint Presentation</vt:lpstr>
      <vt:lpstr>Grammar-of-Graphics</vt:lpstr>
      <vt:lpstr>ggplot2</vt:lpstr>
      <vt:lpstr>Vega-Lite</vt:lpstr>
      <vt:lpstr>Vega-Lite</vt:lpstr>
      <vt:lpstr>PowerPoint Presentation</vt:lpstr>
      <vt:lpstr>vegawidget</vt:lpstr>
      <vt:lpstr>vegawidget</vt:lpstr>
      <vt:lpstr>vegawidget</vt:lpstr>
      <vt:lpstr>vegawidget</vt:lpstr>
      <vt:lpstr>altair</vt:lpstr>
      <vt:lpstr>altair</vt:lpstr>
      <vt:lpstr>vlbuildr</vt:lpstr>
      <vt:lpstr>vlbuildr</vt:lpstr>
      <vt:lpstr>ggvega</vt:lpstr>
      <vt:lpstr>ggvega</vt:lpstr>
      <vt:lpstr>Mix-and-Match</vt:lpstr>
      <vt:lpstr>Mix-and-Match</vt:lpstr>
      <vt:lpstr>Add interactivity</vt:lpstr>
      <vt:lpstr>Add interactivity</vt:lpstr>
      <vt:lpstr>PowerPoint Presentation</vt:lpstr>
      <vt:lpstr>Summary</vt:lpstr>
      <vt:lpstr>vegawidget</vt:lpstr>
      <vt:lpstr>vegawidget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vegawidget</dc:title>
  <dc:creator>Ian Lyttle</dc:creator>
  <cp:lastModifiedBy>Ian Lyttle</cp:lastModifiedBy>
  <cp:revision>181</cp:revision>
  <cp:lastPrinted>2019-07-10T07:56:41Z</cp:lastPrinted>
  <dcterms:created xsi:type="dcterms:W3CDTF">2019-06-06T01:47:24Z</dcterms:created>
  <dcterms:modified xsi:type="dcterms:W3CDTF">2019-07-10T21:58:46Z</dcterms:modified>
</cp:coreProperties>
</file>

<file path=docProps/thumbnail.jpeg>
</file>